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0"/>
  </p:notesMasterIdLst>
  <p:sldIdLst>
    <p:sldId id="256" r:id="rId7"/>
    <p:sldId id="257" r:id="rId8"/>
    <p:sldId id="258" r:id="rId9"/>
    <p:sldId id="259" r:id="rId10"/>
    <p:sldId id="271" r:id="rId11"/>
    <p:sldId id="270" r:id="rId12"/>
    <p:sldId id="262" r:id="rId13"/>
    <p:sldId id="263" r:id="rId14"/>
    <p:sldId id="264" r:id="rId15"/>
    <p:sldId id="268" r:id="rId16"/>
    <p:sldId id="269" r:id="rId17"/>
    <p:sldId id="265" r:id="rId18"/>
    <p:sldId id="266" r:id="rId19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0" y="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" action="ppaction://noaction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4852"/>
          <a:ext cx="8638920" cy="1313136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21" cy="1313136"/>
      </dsp:txXfrm>
    </dsp:sp>
    <dsp:sp modelId="{621EDF90-BBB0-4037-AE02-5133A6F68B46}">
      <dsp:nvSpPr>
        <dsp:cNvPr id="0" name=""/>
        <dsp:cNvSpPr/>
      </dsp:nvSpPr>
      <dsp:spPr>
        <a:xfrm>
          <a:off x="459654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22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"/>
            </a:rPr>
            <a:t>GitHub</a:t>
          </a:r>
          <a:r>
            <a:rPr lang="de-DE" sz="1000" kern="1200" dirty="0"/>
            <a:t>)</a:t>
          </a:r>
        </a:p>
      </dsp:txBody>
      <dsp:txXfrm>
        <a:off x="1307622" y="1969704"/>
        <a:ext cx="1243321" cy="1313136"/>
      </dsp:txXfrm>
    </dsp:sp>
    <dsp:sp modelId="{36ACEFFF-1C54-4B27-9049-0B8EE992384E}">
      <dsp:nvSpPr>
        <dsp:cNvPr id="0" name=""/>
        <dsp:cNvSpPr/>
      </dsp:nvSpPr>
      <dsp:spPr>
        <a:xfrm>
          <a:off x="1765141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09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09" y="0"/>
        <a:ext cx="1243321" cy="1313136"/>
      </dsp:txXfrm>
    </dsp:sp>
    <dsp:sp modelId="{73C7B3A0-11F5-48E5-BF23-5A889BF8E096}">
      <dsp:nvSpPr>
        <dsp:cNvPr id="0" name=""/>
        <dsp:cNvSpPr/>
      </dsp:nvSpPr>
      <dsp:spPr>
        <a:xfrm>
          <a:off x="3070628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597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597" y="1969704"/>
        <a:ext cx="1243321" cy="1313136"/>
      </dsp:txXfrm>
    </dsp:sp>
    <dsp:sp modelId="{1F205C2B-79CD-4D86-B2DA-87EA738CEFB8}">
      <dsp:nvSpPr>
        <dsp:cNvPr id="0" name=""/>
        <dsp:cNvSpPr/>
      </dsp:nvSpPr>
      <dsp:spPr>
        <a:xfrm>
          <a:off x="4376115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084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084" y="0"/>
        <a:ext cx="1243321" cy="1313136"/>
      </dsp:txXfrm>
    </dsp:sp>
    <dsp:sp modelId="{11C5153C-A10E-4C97-8A01-898604280465}">
      <dsp:nvSpPr>
        <dsp:cNvPr id="0" name=""/>
        <dsp:cNvSpPr/>
      </dsp:nvSpPr>
      <dsp:spPr>
        <a:xfrm>
          <a:off x="5681602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571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571" y="1969704"/>
        <a:ext cx="1243321" cy="1313136"/>
      </dsp:txXfrm>
    </dsp:sp>
    <dsp:sp modelId="{FF00B176-AB0D-4F4E-9C60-91557AFC25B3}">
      <dsp:nvSpPr>
        <dsp:cNvPr id="0" name=""/>
        <dsp:cNvSpPr/>
      </dsp:nvSpPr>
      <dsp:spPr>
        <a:xfrm>
          <a:off x="6987089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58B6E-B456-4D06-A7D0-32C353AF6024}" type="datetimeFigureOut">
              <a:rPr lang="de-DE" smtClean="0"/>
              <a:t>18.01.2023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12825" y="723900"/>
            <a:ext cx="4832350" cy="3624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589463"/>
            <a:ext cx="5486400" cy="4348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843DD-EC0E-4A87-86EE-1356FE178C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83825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2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0" y="1082160"/>
            <a:ext cx="9143640" cy="468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500" b="0" strike="noStrike" spc="-1">
                <a:solidFill>
                  <a:srgbClr val="0028AD"/>
                </a:solidFill>
                <a:latin typeface="Arial"/>
                <a:ea typeface="ＭＳ Ｐゴシック"/>
              </a:rPr>
              <a:t>Bild durch Klicken auf Symbol hinzufügen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Bild 8" descr="Claim-RGB.ai"/>
          <p:cNvPicPr/>
          <p:nvPr/>
        </p:nvPicPr>
        <p:blipFill>
          <a:blip r:embed="rId14"/>
          <a:stretch/>
        </p:blipFill>
        <p:spPr>
          <a:xfrm>
            <a:off x="250920" y="6317280"/>
            <a:ext cx="1269360" cy="278640"/>
          </a:xfrm>
          <a:prstGeom prst="rect">
            <a:avLst/>
          </a:prstGeom>
          <a:ln w="0">
            <a:noFill/>
          </a:ln>
        </p:spPr>
      </p:pic>
      <p:pic>
        <p:nvPicPr>
          <p:cNvPr id="2" name="Bild 9" descr="FH-SWF_Logo-RGB.ai"/>
          <p:cNvPicPr/>
          <p:nvPr/>
        </p:nvPicPr>
        <p:blipFill>
          <a:blip r:embed="rId15"/>
          <a:stretch/>
        </p:blipFill>
        <p:spPr>
          <a:xfrm>
            <a:off x="6997320" y="5964120"/>
            <a:ext cx="1965960" cy="721800"/>
          </a:xfrm>
          <a:prstGeom prst="rect">
            <a:avLst/>
          </a:prstGeom>
          <a:ln w="0">
            <a:noFill/>
          </a:ln>
        </p:spPr>
      </p:pic>
      <p:sp>
        <p:nvSpPr>
          <p:cNvPr id="3" name="Titel 6"/>
          <p:cNvSpPr/>
          <p:nvPr/>
        </p:nvSpPr>
        <p:spPr>
          <a:xfrm>
            <a:off x="250920" y="185760"/>
            <a:ext cx="8638560" cy="33624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Bild 14" descr="FH-SWF_Logo-RGB.ai"/>
          <p:cNvPicPr/>
          <p:nvPr/>
        </p:nvPicPr>
        <p:blipFill>
          <a:blip r:embed="rId15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44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6AEB185-97EE-4B9A-B60E-EF4795B4A3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6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87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2E876BEA-C08C-43FC-9034-207B3B2CF20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788360" y="1263600"/>
            <a:ext cx="410076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249120" y="1263600"/>
            <a:ext cx="407880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31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8ABFC7B-4644-4B5B-BB59-4287354411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ftr" idx="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86479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75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54D0A292-2A3B-452C-AE4E-31DC0BED1D8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4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40885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788360" y="1622880"/>
            <a:ext cx="410076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219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AFBABE8E-1D7B-47A5-B6C9-D341D5509496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ftr" idx="5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3" name="Gerade Verbindung 9"/>
          <p:cNvSpPr/>
          <p:nvPr/>
        </p:nvSpPr>
        <p:spPr>
          <a:xfrm>
            <a:off x="-4680" y="921600"/>
            <a:ext cx="4574880" cy="360"/>
          </a:xfrm>
          <a:prstGeom prst="line">
            <a:avLst/>
          </a:prstGeom>
          <a:ln w="38100" cap="rnd">
            <a:solidFill>
              <a:srgbClr val="BE006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246240" y="1263600"/>
            <a:ext cx="864828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AKI-M VS | Pro-KI | Gruppe </a:t>
            </a:r>
            <a:r>
              <a:rPr lang="de-DE" sz="2400" b="1" strike="noStrike" spc="-1">
                <a:solidFill>
                  <a:srgbClr val="005EAD"/>
                </a:solidFill>
                <a:latin typeface="-apple-system"/>
                <a:ea typeface="ＭＳ Ｐゴシック"/>
              </a:rPr>
              <a:t>b2-1</a:t>
            </a:r>
            <a:br>
              <a:rPr sz="2400"/>
            </a:b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62" name="Bild 4" descr="shutterstock_730562770.jpg"/>
          <p:cNvPicPr/>
          <p:nvPr/>
        </p:nvPicPr>
        <p:blipFill>
          <a:blip r:embed="rId2"/>
          <a:srcRect t="15217" b="8034"/>
          <a:stretch/>
        </p:blipFill>
        <p:spPr>
          <a:xfrm>
            <a:off x="0" y="1090440"/>
            <a:ext cx="9143640" cy="4677840"/>
          </a:xfrm>
          <a:prstGeom prst="rect">
            <a:avLst/>
          </a:prstGeom>
          <a:ln w="0">
            <a:noFill/>
          </a:ln>
        </p:spPr>
      </p:pic>
      <p:sp>
        <p:nvSpPr>
          <p:cNvPr id="263" name="Gerade Verbindung 5"/>
          <p:cNvSpPr/>
          <p:nvPr/>
        </p:nvSpPr>
        <p:spPr>
          <a:xfrm>
            <a:off x="0" y="5749200"/>
            <a:ext cx="4574880" cy="360"/>
          </a:xfrm>
          <a:prstGeom prst="line">
            <a:avLst/>
          </a:prstGeom>
          <a:ln w="38100" cap="rnd">
            <a:solidFill>
              <a:srgbClr val="B0046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Textfeld 6"/>
          <p:cNvSpPr/>
          <p:nvPr/>
        </p:nvSpPr>
        <p:spPr>
          <a:xfrm>
            <a:off x="0" y="1195560"/>
            <a:ext cx="366840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800" b="1" strike="noStrike" spc="-1">
                <a:solidFill>
                  <a:srgbClr val="D9D9D9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endParaRPr lang="es-ES" sz="2800" b="0" strike="noStrike" spc="-1">
              <a:latin typeface="Arial"/>
            </a:endParaRPr>
          </a:p>
        </p:txBody>
      </p:sp>
      <p:sp>
        <p:nvSpPr>
          <p:cNvPr id="265" name="Textfeld 1"/>
          <p:cNvSpPr/>
          <p:nvPr/>
        </p:nvSpPr>
        <p:spPr>
          <a:xfrm>
            <a:off x="4149000" y="4129200"/>
            <a:ext cx="3871080" cy="106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600" b="0" strike="noStrike" spc="-1">
                <a:solidFill>
                  <a:srgbClr val="D9D9D9"/>
                </a:solidFill>
                <a:latin typeface="Arial"/>
                <a:ea typeface="ＭＳ Ｐゴシック"/>
              </a:rPr>
              <a:t>Ein Projekt zur Analyse und dem Vergleich von Plenarprotokollen und der Reden von Bundestagsabgeordneten.</a:t>
            </a:r>
            <a:endParaRPr lang="es-E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s-ES" sz="16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Grafische Darstellung - Startfenster</a:t>
            </a:r>
          </a:p>
        </p:txBody>
      </p:sp>
      <p:pic>
        <p:nvPicPr>
          <p:cNvPr id="1027" name="Picture 3" descr="Y:\@_Studium\01_Pythonprogrammierung\100_Projekte\001_PlenarWatch_v1.0\Dokumente_Praesentation\start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2" y="1202392"/>
            <a:ext cx="6098707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6723997" y="1317811"/>
            <a:ext cx="2420003" cy="478902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Tkinter</a:t>
            </a:r>
            <a:r>
              <a:rPr lang="de-DE" b="1" dirty="0"/>
              <a:t>-Fenster</a:t>
            </a:r>
          </a:p>
          <a:p>
            <a:r>
              <a:rPr lang="de-DE" dirty="0" err="1"/>
              <a:t>grid</a:t>
            </a:r>
            <a:r>
              <a:rPr lang="de-DE" dirty="0"/>
              <a:t>-Raster</a:t>
            </a:r>
          </a:p>
          <a:p>
            <a:pPr lvl="1"/>
            <a:r>
              <a:rPr lang="de-DE" dirty="0"/>
              <a:t>gewichtet</a:t>
            </a:r>
          </a:p>
          <a:p>
            <a:pPr lvl="1"/>
            <a:r>
              <a:rPr lang="de-DE" dirty="0" err="1"/>
              <a:t>columnspan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Fenster-Bestandteile</a:t>
            </a:r>
          </a:p>
          <a:p>
            <a:r>
              <a:rPr lang="de-DE" dirty="0"/>
              <a:t>Label</a:t>
            </a:r>
          </a:p>
          <a:p>
            <a:r>
              <a:rPr lang="de-DE" dirty="0"/>
              <a:t>Entry</a:t>
            </a:r>
          </a:p>
          <a:p>
            <a:r>
              <a:rPr lang="de-DE" dirty="0" err="1"/>
              <a:t>Listbox</a:t>
            </a:r>
            <a:endParaRPr lang="de-DE" dirty="0"/>
          </a:p>
          <a:p>
            <a:r>
              <a:rPr lang="de-DE" dirty="0"/>
              <a:t>Button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Spezielle Funktionen</a:t>
            </a:r>
          </a:p>
          <a:p>
            <a:r>
              <a:rPr lang="de-DE" dirty="0" err="1"/>
              <a:t>Listbox</a:t>
            </a:r>
            <a:r>
              <a:rPr lang="de-DE" dirty="0"/>
              <a:t> füllen</a:t>
            </a:r>
          </a:p>
          <a:p>
            <a:r>
              <a:rPr lang="de-DE" dirty="0"/>
              <a:t>Events (Buttons)</a:t>
            </a:r>
          </a:p>
        </p:txBody>
      </p:sp>
    </p:spTree>
    <p:extLst>
      <p:ext uri="{BB962C8B-B14F-4D97-AF65-F5344CB8AC3E}">
        <p14:creationId xmlns:p14="http://schemas.microsoft.com/office/powerpoint/2010/main" val="35571323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Grafische Darstellung - Ergebnisfenster</a:t>
            </a:r>
          </a:p>
        </p:txBody>
      </p:sp>
      <p:pic>
        <p:nvPicPr>
          <p:cNvPr id="1026" name="Picture 2" descr="Y:\@_Studium\01_Pythonprogrammierung\100_Projekte\001_PlenarWatch_v1.0\Dokumente_Praesentation\analyse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" y="1305671"/>
            <a:ext cx="4831322" cy="46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Y:\@_Studium\01_Pythonprogrammierung\100_Projekte\001_PlenarWatch_v1.0\Dokumente_Praesentation\scrollbalk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98" y="1305671"/>
            <a:ext cx="3721791" cy="42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257800" y="5628905"/>
            <a:ext cx="3630089" cy="416859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Speziell: Fenster mit </a:t>
            </a:r>
            <a:r>
              <a:rPr lang="de-DE" sz="1600" b="1" dirty="0" err="1"/>
              <a:t>Scrollbalken</a:t>
            </a:r>
            <a:endParaRPr lang="de-DE" sz="1600" dirty="0"/>
          </a:p>
        </p:txBody>
      </p:sp>
      <p:cxnSp>
        <p:nvCxnSpPr>
          <p:cNvPr id="4" name="Gekrümmte Verbindung 3"/>
          <p:cNvCxnSpPr/>
          <p:nvPr/>
        </p:nvCxnSpPr>
        <p:spPr>
          <a:xfrm flipV="1">
            <a:off x="3923928" y="1700808"/>
            <a:ext cx="1368152" cy="36004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>
                <a:alpha val="33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507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ftr" idx="1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Datengrundlage: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900 Tsd. Reden – 4000 verarbeitete Plenarprotokolle (</a:t>
            </a:r>
            <a:r>
              <a:rPr lang="de-DE" sz="1600" b="0" u="sng" strike="noStrike" spc="-1">
                <a:solidFill>
                  <a:srgbClr val="B2B2B2"/>
                </a:solidFill>
                <a:uFillTx/>
                <a:latin typeface="Arial"/>
                <a:ea typeface="ＭＳ Ｐゴシック"/>
                <a:hlinkClick r:id="rId2"/>
              </a:rPr>
              <a:t>https://opendiscourse.de/daten-und-methodik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Über 529.000 Filterwörter („stopwords“)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Python-Dateien: 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Genutzte globale Bibliotheken: 14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Erstellte Funktionen: 26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Codezeilen: ca. 900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CSV-Dateie: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529.530 Zeilen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Readme-Datei: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ftr" idx="1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316" name="Inhaltsplatzhalter 6"/>
          <p:cNvPicPr/>
          <p:nvPr/>
        </p:nvPicPr>
        <p:blipFill>
          <a:blip r:embed="rId2"/>
          <a:stretch/>
        </p:blipFill>
        <p:spPr>
          <a:xfrm>
            <a:off x="241200" y="1793520"/>
            <a:ext cx="4682160" cy="327456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17" name="Grafik 10"/>
          <p:cNvPicPr/>
          <p:nvPr/>
        </p:nvPicPr>
        <p:blipFill>
          <a:blip r:embed="rId3"/>
          <a:stretch/>
        </p:blipFill>
        <p:spPr>
          <a:xfrm>
            <a:off x="6112800" y="1092960"/>
            <a:ext cx="2514960" cy="514332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18" name="Grafik 8"/>
          <p:cNvPicPr/>
          <p:nvPr/>
        </p:nvPicPr>
        <p:blipFill>
          <a:blip r:embed="rId4"/>
          <a:stretch/>
        </p:blipFill>
        <p:spPr>
          <a:xfrm>
            <a:off x="4309920" y="2570760"/>
            <a:ext cx="2039400" cy="9716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 idx="6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Datenfluss –Programmschritte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Datenabfrage – Am Beispiel von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OpenDiscourse</a:t>
            </a:r>
            <a:endParaRPr lang="de-DE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Datenfilterung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dirty="0"/>
              <a:t>Grafische Darstellung – Startfenster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dirty="0"/>
              <a:t>Grafische Darstellung - Ergebnisfenster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Inhalt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ftr" idx="7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728430886"/>
              </p:ext>
            </p:extLst>
          </p:nvPr>
        </p:nvGraphicFramePr>
        <p:xfrm>
          <a:off x="249120" y="1640160"/>
          <a:ext cx="8638920" cy="328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ftr" idx="8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Datenfluss - Programmschritte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title"/>
          </p:nvPr>
        </p:nvSpPr>
        <p:spPr>
          <a:xfrm>
            <a:off x="24912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  <p:grpSp>
        <p:nvGrpSpPr>
          <p:cNvPr id="276" name="Gruppieren 19"/>
          <p:cNvGrpSpPr/>
          <p:nvPr/>
        </p:nvGrpSpPr>
        <p:grpSpPr>
          <a:xfrm>
            <a:off x="655560" y="2093040"/>
            <a:ext cx="7832520" cy="2336760"/>
            <a:chOff x="655560" y="2093040"/>
            <a:chExt cx="7832520" cy="2336760"/>
          </a:xfrm>
        </p:grpSpPr>
        <p:sp>
          <p:nvSpPr>
            <p:cNvPr id="277" name="Flussdiagramm: Grenzstelle 6"/>
            <p:cNvSpPr/>
            <p:nvPr/>
          </p:nvSpPr>
          <p:spPr>
            <a:xfrm>
              <a:off x="2521080" y="2279160"/>
              <a:ext cx="5967000" cy="1964520"/>
            </a:xfrm>
            <a:prstGeom prst="flowChartTerminator">
              <a:avLst/>
            </a:prstGeom>
            <a:gradFill rotWithShape="0">
              <a:gsLst>
                <a:gs pos="0">
                  <a:srgbClr val="BBCAFA"/>
                </a:gs>
                <a:gs pos="100000">
                  <a:srgbClr val="E4EBFD"/>
                </a:gs>
              </a:gsLst>
              <a:lin ang="16200000"/>
            </a:gradFill>
            <a:ln>
              <a:solidFill>
                <a:srgbClr val="005BA9"/>
              </a:solidFill>
              <a:round/>
            </a:ln>
            <a:effectLst>
              <a:outerShdw blurRad="3996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</p:sp>
        <p:grpSp>
          <p:nvGrpSpPr>
            <p:cNvPr id="278" name="Gruppieren 7"/>
            <p:cNvGrpSpPr/>
            <p:nvPr/>
          </p:nvGrpSpPr>
          <p:grpSpPr>
            <a:xfrm>
              <a:off x="655560" y="2093040"/>
              <a:ext cx="7629840" cy="2336760"/>
              <a:chOff x="655560" y="2093040"/>
              <a:chExt cx="7629840" cy="2336760"/>
            </a:xfrm>
          </p:grpSpPr>
          <p:sp>
            <p:nvSpPr>
              <p:cNvPr id="279" name="Flussdiagramm: Alternativer Prozess 8"/>
              <p:cNvSpPr/>
              <p:nvPr/>
            </p:nvSpPr>
            <p:spPr>
              <a:xfrm>
                <a:off x="660960" y="2093040"/>
                <a:ext cx="143640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Datenabruf via API-Schnittstelle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0" name="Flussdiagramm: Alternativer Prozess 9"/>
              <p:cNvSpPr/>
              <p:nvPr/>
            </p:nvSpPr>
            <p:spPr>
              <a:xfrm>
                <a:off x="655560" y="3651120"/>
                <a:ext cx="1436400" cy="778680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Backup: Lokale Datenbank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1" name="Flussdiagramm: Alternativer Prozess 10"/>
              <p:cNvSpPr/>
              <p:nvPr/>
            </p:nvSpPr>
            <p:spPr>
              <a:xfrm>
                <a:off x="266832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Datenbereinigung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2" name="Flussdiagramm: Alternativer Prozess 11"/>
              <p:cNvSpPr/>
              <p:nvPr/>
            </p:nvSpPr>
            <p:spPr>
              <a:xfrm>
                <a:off x="47307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Datenauswertung/-analyse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3" name="Flussdiagramm: Alternativer Prozess 12"/>
              <p:cNvSpPr/>
              <p:nvPr/>
            </p:nvSpPr>
            <p:spPr>
              <a:xfrm>
                <a:off x="67935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Visualisierung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4" name="Pfeil: nach rechts 13"/>
              <p:cNvSpPr/>
              <p:nvPr/>
            </p:nvSpPr>
            <p:spPr>
              <a:xfrm rot="1534200">
                <a:off x="2168640" y="269424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5" name="Pfeil: nach rechts 14"/>
              <p:cNvSpPr/>
              <p:nvPr/>
            </p:nvSpPr>
            <p:spPr>
              <a:xfrm rot="20065200">
                <a:off x="2175480" y="371736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6" name="Pfeil: nach rechts 15"/>
              <p:cNvSpPr/>
              <p:nvPr/>
            </p:nvSpPr>
            <p:spPr>
              <a:xfrm>
                <a:off x="43074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7" name="Pfeil: nach rechts 16"/>
              <p:cNvSpPr/>
              <p:nvPr/>
            </p:nvSpPr>
            <p:spPr>
              <a:xfrm>
                <a:off x="63702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</p:grpSp>
        <p:sp>
          <p:nvSpPr>
            <p:cNvPr id="288" name="Textfeld 18"/>
            <p:cNvSpPr/>
            <p:nvPr/>
          </p:nvSpPr>
          <p:spPr>
            <a:xfrm>
              <a:off x="3091680" y="2347560"/>
              <a:ext cx="504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  <a:ea typeface="ＭＳ Ｐゴシック"/>
                </a:rPr>
                <a:t>Usereingabe über die grafische Oberfläche</a:t>
              </a:r>
              <a:endParaRPr lang="es-E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s-E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spcAft>
                <a:spcPts val="541"/>
              </a:spcAft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Datenabfrag</a:t>
            </a:r>
            <a:r>
              <a:rPr lang="de-DE" b="1" spc="-1" dirty="0">
                <a:solidFill>
                  <a:srgbClr val="000000"/>
                </a:solidFill>
                <a:latin typeface="Arial"/>
                <a:ea typeface="ＭＳ Ｐゴシック"/>
              </a:rPr>
              <a:t>e - </a:t>
            </a:r>
            <a:r>
              <a:rPr lang="de-DE" sz="1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Am Beispiel von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OpenDiscourse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4AD60CB-A550-298F-BF3D-FE6BEDE58A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4960" y="1260000"/>
            <a:ext cx="6575040" cy="342000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26E6BF-2FAF-C2EE-25A8-CD8EB279634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00000" y="1440000"/>
            <a:ext cx="2752560" cy="2923560"/>
          </a:xfrm>
          <a:prstGeom prst="rect">
            <a:avLst/>
          </a:prstGeom>
          <a:ln w="0"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8D509BA-2212-C598-2AAC-88922379F29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60000" y="3443760"/>
            <a:ext cx="2340000" cy="2676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E7D328-2364-526E-DD8F-02B253219A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5152" y="1232776"/>
            <a:ext cx="6575040" cy="34200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9447EE-DF04-63D3-64BF-DEF67D16B2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00192" y="1412776"/>
            <a:ext cx="2752560" cy="292356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B7A4CE4-5053-3CA3-E35D-5F3A711BD30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60192" y="3416536"/>
            <a:ext cx="2340000" cy="26762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1495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Teil 1: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Filtern von Zeilenumbrüchen, Satzzeichen sowie Zahlen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Teil 2: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Klassifikation der einzelnen Textbestandteile mit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Spacy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Identifikation aller Substantive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Abgleich mit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Stopwordlist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Rückgabe der verbleibenden Substantive in Singularform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b="1" spc="-1" dirty="0">
                <a:solidFill>
                  <a:srgbClr val="000000"/>
                </a:solidFill>
                <a:latin typeface="Arial"/>
                <a:ea typeface="ＭＳ Ｐゴシック"/>
              </a:rPr>
              <a:t>Datenfilterung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69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Installation von Docker via Terminal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Linux: Zusätzlich Docker-Engine und Docker-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Compose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Windows: Installation über Docker Desktop möglich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Registrierung bei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Github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Container Registry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Laden des Containers: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docker pull ghcr.io/open-discourse/open-discourse/</a:t>
            </a:r>
            <a:r>
              <a:rPr lang="en-US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database:latest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Lokales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Starten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der DB: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docker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run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POSTGRES_USER=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POSTGRES_DB=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POSTGRES_PASSWORD=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 -p 5432:5432 -d ghcr.io/open-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discourse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/open-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discourse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/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database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Python Bibliothek </a:t>
            </a:r>
            <a:r>
              <a:rPr lang="de-DE" sz="16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psycopg2 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notwendig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Verbindung zur PostgreSQL Datenbank möglich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Nutzung von SQL Befehlen im Python Code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36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Eigene Erstellung der komplette Datenbank (mit tagesaktuellen Werten) scheiterte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ftr" idx="10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 dirty="0"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Alle Reden für die Analyse aus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 opendiscourse_page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Meine Funktionen werden in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analyse_fenster.py 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gebraucht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durchschnitt_laenge(Politiker 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Reden zu den Politiker ID holen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Für jede Rede wird die Länge bestimmt und addiert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Länge der Reden/Anzahl aller Reden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summe_aller_woerter(PolitikerID)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letzten 5 Reden eines Politikers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Reden in Wörter gesplittet(ungefiltert)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alle Wörter addiert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ftr" idx="1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 dirty="0"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haeufigkeit_woerter(PolitikerID, anzahl)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Aufruf der Funktion zerlege_ Rede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Häufigkeit der einzelnen Wörter wird in dictonary gezählt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Wörter werden nach der Häufigkeit sortiert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Die Häufigkeit der Wörter wird zurückgegeben für in „Anzahl“ vorgegebene Wörter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zerlege_Rede(ID)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nur die letzten fünf Reden werden betrachtet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Satzzeichen, Füllwörter etc. rausfiltern mit der 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open_aufbereitung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gefilterte Wörter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4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751</Words>
  <Application>Microsoft Office PowerPoint</Application>
  <PresentationFormat>Bildschirmpräsentation (4:3)</PresentationFormat>
  <Paragraphs>132</Paragraphs>
  <Slides>13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13</vt:i4>
      </vt:variant>
      <vt:variant>
        <vt:lpstr>Zielgruppenorientierte Präsentationen</vt:lpstr>
      </vt:variant>
      <vt:variant>
        <vt:i4>1</vt:i4>
      </vt:variant>
    </vt:vector>
  </HeadingPairs>
  <TitlesOfParts>
    <vt:vector size="25" baseType="lpstr">
      <vt:lpstr>-apple-system</vt:lpstr>
      <vt:lpstr>Arial</vt:lpstr>
      <vt:lpstr>Calibri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Mustermann1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</dc:title>
  <dc:creator>Marcel Weller</dc:creator>
  <cp:lastModifiedBy>Marcel Weller</cp:lastModifiedBy>
  <cp:revision>13</cp:revision>
  <cp:lastPrinted>2010-04-29T14:30:22Z</cp:lastPrinted>
  <dcterms:created xsi:type="dcterms:W3CDTF">2022-12-29T19:00:05Z</dcterms:created>
  <dcterms:modified xsi:type="dcterms:W3CDTF">2023-01-18T20:19:24Z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9</vt:i4>
  </property>
</Properties>
</file>